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2"/>
  </p:handoutMasterIdLst>
  <p:sldIdLst>
    <p:sldId id="257" r:id="rId4"/>
    <p:sldId id="270" r:id="rId6"/>
    <p:sldId id="258" r:id="rId7"/>
    <p:sldId id="261" r:id="rId8"/>
    <p:sldId id="265" r:id="rId9"/>
    <p:sldId id="280" r:id="rId10"/>
    <p:sldId id="281" r:id="rId11"/>
    <p:sldId id="282" r:id="rId12"/>
    <p:sldId id="291" r:id="rId13"/>
    <p:sldId id="283" r:id="rId14"/>
    <p:sldId id="284" r:id="rId15"/>
    <p:sldId id="287" r:id="rId16"/>
    <p:sldId id="288" r:id="rId17"/>
    <p:sldId id="292" r:id="rId18"/>
    <p:sldId id="293" r:id="rId19"/>
    <p:sldId id="266" r:id="rId20"/>
    <p:sldId id="267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59"/>
        <p:guide pos="38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F0F87-C800-4464-BA47-241CE223A7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392E6-C3CF-4EFB-9041-240DB2210A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8008E-0C1C-4ADD-89AC-A346104CC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F0F87-C800-4464-BA47-241CE223A7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43263"/>
          <a:stretch>
            <a:fillRect/>
          </a:stretch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73290" y="3834941"/>
            <a:ext cx="9144000" cy="119384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73290" y="5309462"/>
            <a:ext cx="9144000" cy="73822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5169155"/>
            <a:ext cx="156754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621335" y="5172265"/>
            <a:ext cx="156754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7" r="20362"/>
          <a:stretch>
            <a:fillRect/>
          </a:stretch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81400" y="0"/>
            <a:ext cx="50292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81400" y="2379279"/>
            <a:ext cx="5029200" cy="209944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1400" y="2379279"/>
            <a:ext cx="5029200" cy="2099442"/>
          </a:xfrm>
        </p:spPr>
        <p:txBody>
          <a:bodyPr anchor="ctr">
            <a:normAutofit/>
          </a:bodyPr>
          <a:lstStyle>
            <a:lvl1pPr algn="ctr"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1596095"/>
          </a:xfrm>
        </p:spPr>
        <p:txBody>
          <a:bodyPr>
            <a:noAutofit/>
          </a:bodyPr>
          <a:lstStyle>
            <a:lvl1pPr algn="ctr"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48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4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4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 lIns="90000" tIns="46800" rIns="90000" bIns="46800"/>
          <a:lstStyle/>
          <a:p>
            <a:pPr>
              <a:lnSpc>
                <a:spcPct val="120000"/>
              </a:lnSpc>
            </a:pPr>
            <a:r>
              <a:rPr lang="zh-CN" altLang="en-US">
                <a:sym typeface="+mn-lt"/>
              </a:rPr>
              <a:t>民宿租赁系统的设计与实现</a:t>
            </a:r>
            <a:endParaRPr lang="zh-CN" altLang="en-US">
              <a:sym typeface="+mn-lt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sym typeface="+mn-lt"/>
              </a:rPr>
              <a:t>计科</a:t>
            </a:r>
            <a:r>
              <a:rPr lang="en-US" altLang="zh-CN">
                <a:sym typeface="+mn-lt"/>
              </a:rPr>
              <a:t>1503 </a:t>
            </a:r>
            <a:r>
              <a:rPr lang="zh-CN" altLang="en-US">
                <a:sym typeface="+mn-lt"/>
              </a:rPr>
              <a:t>黄永翠</a:t>
            </a:r>
            <a:endParaRPr lang="zh-CN" altLang="en-US"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15975" y="486410"/>
            <a:ext cx="1294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600" y="333375"/>
            <a:ext cx="5243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</a:rPr>
              <a:t>我要出租</a:t>
            </a:r>
            <a:r>
              <a:rPr lang="en-US" altLang="zh-CN" sz="2400">
                <a:solidFill>
                  <a:srgbClr val="00B0F0"/>
                </a:solidFill>
              </a:rPr>
              <a:t>-</a:t>
            </a:r>
            <a:r>
              <a:rPr lang="zh-CN" altLang="en-US" sz="2400">
                <a:solidFill>
                  <a:srgbClr val="00B0F0"/>
                </a:solidFill>
              </a:rPr>
              <a:t>用户发布房源界面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1094740"/>
            <a:ext cx="6189345" cy="2859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3216275"/>
            <a:ext cx="7537450" cy="32810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82600" y="333375"/>
            <a:ext cx="5243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</a:rPr>
              <a:t>我要出租</a:t>
            </a:r>
            <a:r>
              <a:rPr lang="en-US" altLang="zh-CN" sz="2400">
                <a:solidFill>
                  <a:srgbClr val="00B0F0"/>
                </a:solidFill>
              </a:rPr>
              <a:t>-</a:t>
            </a:r>
            <a:r>
              <a:rPr lang="zh-CN" altLang="en-US" sz="2400">
                <a:solidFill>
                  <a:srgbClr val="00B0F0"/>
                </a:solidFill>
              </a:rPr>
              <a:t>用户发布房源界面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1030605"/>
            <a:ext cx="7626350" cy="3534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3539490"/>
            <a:ext cx="8368030" cy="27730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0540" y="361315"/>
            <a:ext cx="4325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</a:rPr>
              <a:t>故事站</a:t>
            </a:r>
            <a:r>
              <a:rPr lang="en-US" altLang="zh-CN" sz="2400">
                <a:solidFill>
                  <a:srgbClr val="00B0F0"/>
                </a:solidFill>
              </a:rPr>
              <a:t>-</a:t>
            </a:r>
            <a:r>
              <a:rPr lang="zh-CN" altLang="en-US" sz="2400">
                <a:solidFill>
                  <a:srgbClr val="00B0F0"/>
                </a:solidFill>
              </a:rPr>
              <a:t>浏览故事，发表故事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1000125"/>
            <a:ext cx="7548245" cy="3153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3780155"/>
            <a:ext cx="6753225" cy="3094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74700" y="583565"/>
            <a:ext cx="5981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</a:rPr>
              <a:t>个人中心</a:t>
            </a:r>
            <a:r>
              <a:rPr lang="en-US" altLang="zh-CN" sz="2400">
                <a:solidFill>
                  <a:srgbClr val="00B0F0"/>
                </a:solidFill>
              </a:rPr>
              <a:t>-</a:t>
            </a:r>
            <a:r>
              <a:rPr lang="zh-CN" altLang="en-US" sz="2400">
                <a:solidFill>
                  <a:srgbClr val="00B0F0"/>
                </a:solidFill>
              </a:rPr>
              <a:t>个人信息维护，数据查看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1294765"/>
            <a:ext cx="8007350" cy="3599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75" y="3097530"/>
            <a:ext cx="5093335" cy="3648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8630" y="416560"/>
            <a:ext cx="3547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</a:rPr>
              <a:t>数据库</a:t>
            </a:r>
            <a:endParaRPr lang="zh-CN" altLang="en-US" sz="280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408430"/>
            <a:ext cx="11468100" cy="4917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8630" y="416560"/>
            <a:ext cx="3547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</a:rPr>
              <a:t>数据库</a:t>
            </a:r>
            <a:r>
              <a:rPr lang="en-US" altLang="zh-CN" sz="2800">
                <a:solidFill>
                  <a:srgbClr val="00B0F0"/>
                </a:solidFill>
              </a:rPr>
              <a:t>-ER</a:t>
            </a:r>
            <a:r>
              <a:rPr lang="zh-CN" altLang="en-US" sz="2800">
                <a:solidFill>
                  <a:srgbClr val="00B0F0"/>
                </a:solidFill>
              </a:rPr>
              <a:t>图</a:t>
            </a:r>
            <a:endParaRPr lang="zh-CN" altLang="en-US" sz="2800">
              <a:solidFill>
                <a:srgbClr val="00B0F0"/>
              </a:solidFill>
            </a:endParaRPr>
          </a:p>
        </p:txBody>
      </p:sp>
      <p:pic>
        <p:nvPicPr>
          <p:cNvPr id="3" name="图片 2" descr="ER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250190"/>
            <a:ext cx="9222740" cy="63582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1920" y="524510"/>
            <a:ext cx="8601075" cy="87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20000"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后期工作安排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35610" y="2566035"/>
            <a:ext cx="11321415" cy="2635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indent="457200">
              <a:lnSpc>
                <a:spcPct val="120000"/>
              </a:lnSpc>
            </a:pPr>
            <a:r>
              <a:rPr lang="en-US" altLang="zh-CN" sz="1800" dirty="0">
                <a:latin typeface="+mn-lt"/>
                <a:ea typeface="+mn-ea"/>
                <a:sym typeface="+mn-lt"/>
              </a:rPr>
              <a:t>4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-5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10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：完成系统所有功能，包括通过后台数据更新前端界面，前端数据更新至数据库，完成论文初稿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 indent="457200"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sz="1800" dirty="0">
                <a:latin typeface="+mn-lt"/>
                <a:ea typeface="+mn-ea"/>
                <a:sym typeface="+mn-lt"/>
              </a:rPr>
              <a:t>5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10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日到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5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20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日：进行系统功能测试，性能测试，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优化界面，交互优化等修改论文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 indent="457200"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sz="1800" dirty="0">
                <a:latin typeface="+mn-lt"/>
                <a:ea typeface="+mn-ea"/>
                <a:sym typeface="+mn-lt"/>
              </a:rPr>
              <a:t>5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20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到</a:t>
            </a:r>
            <a:r>
              <a:rPr lang="en-US" altLang="zh-CN" sz="1800" dirty="0">
                <a:latin typeface="+mn-lt"/>
                <a:ea typeface="+mn-ea"/>
                <a:sym typeface="+mn-lt"/>
              </a:rPr>
              <a:t>6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月：完善系统所有功能，完成论文定稿。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121920" y="1506220"/>
            <a:ext cx="11321413" cy="63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ym typeface="+mn-lt"/>
              </a:rPr>
              <a:t>谢谢指导</a:t>
            </a:r>
            <a:endParaRPr lang="zh-CN" altLang="en-US"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wipe/>
      </p:transition>
    </mc:Choice>
    <mc:Fallback>
      <p:transition spd="slow" advClick="0" advTm="2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>
            <p:custDataLst>
              <p:tags r:id="rId1"/>
            </p:custDataLst>
          </p:nvPr>
        </p:nvSpPr>
        <p:spPr>
          <a:xfrm>
            <a:off x="130810" y="699770"/>
            <a:ext cx="2018030" cy="646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sz="3600" b="1">
                <a:latin typeface="+mj-lt"/>
                <a:ea typeface="+mj-ea"/>
                <a:cs typeface="+mj-cs"/>
                <a:sym typeface="Arial" panose="020B0604020202020204" pitchFamily="34" charset="0"/>
              </a:rPr>
              <a:t>目录</a:t>
            </a:r>
            <a:endParaRPr lang="zh-CN" altLang="en-US" sz="3600" b="1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angle 27@|1FFC:11385203|FBC:16777215|LFC:16777215|LBC:16777215"/>
          <p:cNvSpPr/>
          <p:nvPr>
            <p:custDataLst>
              <p:tags r:id="rId2"/>
            </p:custDataLst>
          </p:nvPr>
        </p:nvSpPr>
        <p:spPr>
          <a:xfrm rot="2772067">
            <a:off x="796261" y="2390364"/>
            <a:ext cx="470479" cy="47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1106864" y="2292998"/>
            <a:ext cx="665211" cy="665211"/>
          </a:xfrm>
          <a:custGeom>
            <a:avLst/>
            <a:gdLst>
              <a:gd name="connsiteX0" fmla="*/ 339579 w 665211"/>
              <a:gd name="connsiteY0" fmla="*/ 0 h 665211"/>
              <a:gd name="connsiteX1" fmla="*/ 665211 w 665211"/>
              <a:gd name="connsiteY1" fmla="*/ 339579 h 665211"/>
              <a:gd name="connsiteX2" fmla="*/ 325632 w 665211"/>
              <a:gd name="connsiteY2" fmla="*/ 665211 h 665211"/>
              <a:gd name="connsiteX3" fmla="*/ 0 w 665211"/>
              <a:gd name="connsiteY3" fmla="*/ 325632 h 6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11" h="665211">
                <a:moveTo>
                  <a:pt x="339579" y="0"/>
                </a:moveTo>
                <a:lnTo>
                  <a:pt x="665211" y="339579"/>
                </a:lnTo>
                <a:lnTo>
                  <a:pt x="325632" y="665211"/>
                </a:lnTo>
                <a:lnTo>
                  <a:pt x="0" y="3256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27@|1FFC:11385203|FBC:16777215|LFC:16777215|LBC:16777215"/>
          <p:cNvSpPr/>
          <p:nvPr>
            <p:custDataLst>
              <p:tags r:id="rId4"/>
            </p:custDataLst>
          </p:nvPr>
        </p:nvSpPr>
        <p:spPr>
          <a:xfrm rot="2772067">
            <a:off x="6416011" y="2390364"/>
            <a:ext cx="470479" cy="47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任意多边形 9"/>
          <p:cNvSpPr/>
          <p:nvPr>
            <p:custDataLst>
              <p:tags r:id="rId5"/>
            </p:custDataLst>
          </p:nvPr>
        </p:nvSpPr>
        <p:spPr>
          <a:xfrm>
            <a:off x="6726614" y="2292998"/>
            <a:ext cx="665211" cy="665211"/>
          </a:xfrm>
          <a:custGeom>
            <a:avLst/>
            <a:gdLst>
              <a:gd name="connsiteX0" fmla="*/ 339579 w 665211"/>
              <a:gd name="connsiteY0" fmla="*/ 0 h 665211"/>
              <a:gd name="connsiteX1" fmla="*/ 665211 w 665211"/>
              <a:gd name="connsiteY1" fmla="*/ 339579 h 665211"/>
              <a:gd name="connsiteX2" fmla="*/ 325632 w 665211"/>
              <a:gd name="connsiteY2" fmla="*/ 665211 h 665211"/>
              <a:gd name="connsiteX3" fmla="*/ 0 w 665211"/>
              <a:gd name="connsiteY3" fmla="*/ 325632 h 6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11" h="665211">
                <a:moveTo>
                  <a:pt x="339579" y="0"/>
                </a:moveTo>
                <a:lnTo>
                  <a:pt x="665211" y="339579"/>
                </a:lnTo>
                <a:lnTo>
                  <a:pt x="325632" y="665211"/>
                </a:lnTo>
                <a:lnTo>
                  <a:pt x="0" y="3256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27@|1FFC:11385203|FBC:16777215|LFC:16777215|LBC:16777215"/>
          <p:cNvSpPr/>
          <p:nvPr>
            <p:custDataLst>
              <p:tags r:id="rId6"/>
            </p:custDataLst>
          </p:nvPr>
        </p:nvSpPr>
        <p:spPr>
          <a:xfrm rot="2772067">
            <a:off x="796261" y="3748851"/>
            <a:ext cx="470479" cy="47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1106864" y="3651485"/>
            <a:ext cx="665211" cy="665211"/>
          </a:xfrm>
          <a:custGeom>
            <a:avLst/>
            <a:gdLst>
              <a:gd name="connsiteX0" fmla="*/ 339579 w 665211"/>
              <a:gd name="connsiteY0" fmla="*/ 0 h 665211"/>
              <a:gd name="connsiteX1" fmla="*/ 665211 w 665211"/>
              <a:gd name="connsiteY1" fmla="*/ 339579 h 665211"/>
              <a:gd name="connsiteX2" fmla="*/ 325632 w 665211"/>
              <a:gd name="connsiteY2" fmla="*/ 665211 h 665211"/>
              <a:gd name="connsiteX3" fmla="*/ 0 w 665211"/>
              <a:gd name="connsiteY3" fmla="*/ 325632 h 6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11" h="665211">
                <a:moveTo>
                  <a:pt x="339579" y="0"/>
                </a:moveTo>
                <a:lnTo>
                  <a:pt x="665211" y="339579"/>
                </a:lnTo>
                <a:lnTo>
                  <a:pt x="325632" y="665211"/>
                </a:lnTo>
                <a:lnTo>
                  <a:pt x="0" y="3256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27@|1FFC:11385203|FBC:16777215|LFC:16777215|LBC:16777215"/>
          <p:cNvSpPr/>
          <p:nvPr>
            <p:custDataLst>
              <p:tags r:id="rId8"/>
            </p:custDataLst>
          </p:nvPr>
        </p:nvSpPr>
        <p:spPr>
          <a:xfrm rot="2772067">
            <a:off x="6416011" y="3748851"/>
            <a:ext cx="470479" cy="47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" name="任意多边形 17"/>
          <p:cNvSpPr/>
          <p:nvPr>
            <p:custDataLst>
              <p:tags r:id="rId9"/>
            </p:custDataLst>
          </p:nvPr>
        </p:nvSpPr>
        <p:spPr>
          <a:xfrm>
            <a:off x="6726614" y="3651485"/>
            <a:ext cx="665211" cy="665211"/>
          </a:xfrm>
          <a:custGeom>
            <a:avLst/>
            <a:gdLst>
              <a:gd name="connsiteX0" fmla="*/ 339579 w 665211"/>
              <a:gd name="connsiteY0" fmla="*/ 0 h 665211"/>
              <a:gd name="connsiteX1" fmla="*/ 665211 w 665211"/>
              <a:gd name="connsiteY1" fmla="*/ 339579 h 665211"/>
              <a:gd name="connsiteX2" fmla="*/ 325632 w 665211"/>
              <a:gd name="connsiteY2" fmla="*/ 665211 h 665211"/>
              <a:gd name="connsiteX3" fmla="*/ 0 w 665211"/>
              <a:gd name="connsiteY3" fmla="*/ 325632 h 6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11" h="665211">
                <a:moveTo>
                  <a:pt x="339579" y="0"/>
                </a:moveTo>
                <a:lnTo>
                  <a:pt x="665211" y="339579"/>
                </a:lnTo>
                <a:lnTo>
                  <a:pt x="325632" y="665211"/>
                </a:lnTo>
                <a:lnTo>
                  <a:pt x="0" y="3256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7@|1FFC:11385203|FBC:16777215|LFC:16777215|LBC:16777215"/>
          <p:cNvSpPr/>
          <p:nvPr>
            <p:custDataLst>
              <p:tags r:id="rId10"/>
            </p:custDataLst>
          </p:nvPr>
        </p:nvSpPr>
        <p:spPr>
          <a:xfrm rot="2772067">
            <a:off x="796261" y="5107338"/>
            <a:ext cx="470479" cy="47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2" name="任意多边形 21"/>
          <p:cNvSpPr/>
          <p:nvPr>
            <p:custDataLst>
              <p:tags r:id="rId11"/>
            </p:custDataLst>
          </p:nvPr>
        </p:nvSpPr>
        <p:spPr>
          <a:xfrm>
            <a:off x="1106864" y="5009972"/>
            <a:ext cx="665211" cy="665211"/>
          </a:xfrm>
          <a:custGeom>
            <a:avLst/>
            <a:gdLst>
              <a:gd name="connsiteX0" fmla="*/ 339579 w 665211"/>
              <a:gd name="connsiteY0" fmla="*/ 0 h 665211"/>
              <a:gd name="connsiteX1" fmla="*/ 665211 w 665211"/>
              <a:gd name="connsiteY1" fmla="*/ 339579 h 665211"/>
              <a:gd name="connsiteX2" fmla="*/ 325632 w 665211"/>
              <a:gd name="connsiteY2" fmla="*/ 665211 h 665211"/>
              <a:gd name="connsiteX3" fmla="*/ 0 w 665211"/>
              <a:gd name="connsiteY3" fmla="*/ 325632 h 6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11" h="665211">
                <a:moveTo>
                  <a:pt x="339579" y="0"/>
                </a:moveTo>
                <a:lnTo>
                  <a:pt x="665211" y="339579"/>
                </a:lnTo>
                <a:lnTo>
                  <a:pt x="325632" y="665211"/>
                </a:lnTo>
                <a:lnTo>
                  <a:pt x="0" y="3256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1795235" y="2365671"/>
            <a:ext cx="4300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ym typeface="+mn-ea"/>
              </a:rPr>
              <a:t>选题与需求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1808570" y="3724158"/>
            <a:ext cx="4300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当前任务进度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1795235" y="5082645"/>
            <a:ext cx="4300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ym typeface="+mn-ea"/>
              </a:rPr>
              <a:t>后期</a:t>
            </a:r>
            <a:r>
              <a:rPr lang="zh-CN" altLang="en-US">
                <a:sym typeface="+mn-ea"/>
              </a:rPr>
              <a:t>工作安排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414985" y="3724158"/>
            <a:ext cx="4300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ym typeface="+mn-ea"/>
              </a:rPr>
              <a:t>系统展示</a:t>
            </a:r>
            <a:endParaRPr lang="zh-CN" altLang="en-US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7414985" y="2365671"/>
            <a:ext cx="43007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系统工具与技术支持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sym typeface="+mn-lt"/>
              </a:rPr>
              <a:t>选题与需求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zh-CN" altLang="en-US" sz="2000" dirty="0">
              <a:sym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2800">
                <a:sym typeface="+mn-lt"/>
              </a:rPr>
              <a:t>民宿租赁系统的设计与实现</a:t>
            </a:r>
            <a:endParaRPr lang="zh-CN" altLang="en-US" sz="2000" dirty="0">
              <a:sym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zh-CN" altLang="en-US" sz="2000" dirty="0">
              <a:sym typeface="+mn-lt"/>
            </a:endParaRPr>
          </a:p>
          <a:p>
            <a:pPr marL="0" indent="457200" algn="just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000" dirty="0">
                <a:sym typeface="+mn-lt"/>
              </a:rPr>
              <a:t>在旅游业的迅速发展下，人口流动频繁</a:t>
            </a:r>
            <a:r>
              <a:rPr lang="zh-CN" altLang="en-US" sz="2000" dirty="0">
                <a:sym typeface="+mn-lt"/>
              </a:rPr>
              <a:t>，住宿行业发展的越来越红火。其中以性价比著称的短租公寓的形式占领了住宿行业的不少市场。</a:t>
            </a:r>
            <a:endParaRPr lang="zh-CN" altLang="en-US" sz="2000" dirty="0">
              <a:sym typeface="+mn-lt"/>
            </a:endParaRPr>
          </a:p>
          <a:p>
            <a:pPr marL="0" indent="457200" algn="just" fontAlgn="auto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000" dirty="0">
                <a:sym typeface="+mn-lt"/>
              </a:rPr>
              <a:t>网络信息化管理系统有着信息量大，数据准确，速度快，管理全面等特点。</a:t>
            </a:r>
            <a:endParaRPr lang="zh-CN" altLang="en-US" sz="2000" dirty="0">
              <a:sym typeface="+mn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zh-CN" altLang="en-US" sz="2000" dirty="0"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89380" y="521970"/>
            <a:ext cx="9413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功能模块图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1424305"/>
            <a:ext cx="10023475" cy="35921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>
            <p:custDataLst>
              <p:tags r:id="rId1"/>
            </p:custDataLst>
          </p:nvPr>
        </p:nvSpPr>
        <p:spPr>
          <a:xfrm>
            <a:off x="955770" y="4220505"/>
            <a:ext cx="3337147" cy="36830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系统后台与</a:t>
            </a:r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数据库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855441" y="1810557"/>
            <a:ext cx="3251422" cy="3683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系统工具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文本框 68"/>
          <p:cNvSpPr txBox="1"/>
          <p:nvPr>
            <p:custDataLst>
              <p:tags r:id="rId3"/>
            </p:custDataLst>
          </p:nvPr>
        </p:nvSpPr>
        <p:spPr>
          <a:xfrm>
            <a:off x="955992" y="2952807"/>
            <a:ext cx="3202512" cy="36830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系统前端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76530" y="1050925"/>
            <a:ext cx="11321413" cy="63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10820" y="178435"/>
            <a:ext cx="8601075" cy="87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20000"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系统工具与技术支持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9600" y="1696720"/>
            <a:ext cx="6092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sublime</a:t>
            </a:r>
            <a:r>
              <a:rPr lang="zh-CN" altLang="en-US"/>
              <a:t>进行前端代码编辑</a:t>
            </a:r>
            <a:r>
              <a:rPr lang="zh-CN" altLang="en-US"/>
              <a:t>，</a:t>
            </a:r>
            <a:r>
              <a:rPr lang="en-US" altLang="zh-CN"/>
              <a:t>Phpstorm</a:t>
            </a:r>
            <a:r>
              <a:rPr lang="zh-CN" altLang="en-US"/>
              <a:t>与</a:t>
            </a:r>
            <a:r>
              <a:rPr lang="en-US" altLang="zh-CN"/>
              <a:t>xampp</a:t>
            </a:r>
            <a:r>
              <a:rPr lang="zh-CN" altLang="en-US"/>
              <a:t>集成开发环境搭建后台与数据库</a:t>
            </a:r>
            <a:r>
              <a:rPr lang="en-US" altLang="zh-CN"/>
              <a:t>,</a:t>
            </a:r>
            <a:r>
              <a:rPr lang="zh-CN" altLang="en-US"/>
              <a:t>其他开发辅助软件</a:t>
            </a:r>
            <a:r>
              <a:rPr lang="en-US" altLang="zh-CN"/>
              <a:t>git,typaro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516755" y="2952750"/>
            <a:ext cx="6189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html,css,javascrip,jquery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850765" y="4200525"/>
            <a:ext cx="553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php,mysql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1920" y="524510"/>
            <a:ext cx="8601075" cy="87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20000"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sym typeface="+mn-lt"/>
              </a:rPr>
              <a:t>当前工作进度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93395" y="2079625"/>
            <a:ext cx="11321415" cy="3844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前端界面设计完毕，数据库建立完成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页面交互大体完成，部分细节正在优化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 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后台，数据库，前端成功配置连接，并连接后台数据库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完成登陆注册功能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目前正在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通过后台，获取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各类数据来渲染前端页面，以及将前端用户上传的数据更新到数据库。</a:t>
            </a: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+mn-lt"/>
                <a:ea typeface="+mn-ea"/>
                <a:sym typeface="+mn-lt"/>
              </a:rPr>
              <a:t>论文内容在设计系统过程中有笔记记录，但还未正式开始</a:t>
            </a:r>
            <a:r>
              <a:rPr lang="zh-CN" altLang="en-US" sz="1800" dirty="0">
                <a:latin typeface="+mn-lt"/>
                <a:ea typeface="+mn-ea"/>
                <a:sym typeface="+mn-lt"/>
              </a:rPr>
              <a:t>编辑</a:t>
            </a:r>
            <a:endParaRPr lang="zh-CN" altLang="en-US" sz="1800" dirty="0">
              <a:latin typeface="+mn-lt"/>
              <a:ea typeface="+mn-ea"/>
              <a:sym typeface="+mn-lt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121920" y="1506220"/>
            <a:ext cx="11321413" cy="63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9795" y="430530"/>
            <a:ext cx="440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</a:rPr>
              <a:t>首页</a:t>
            </a:r>
            <a:endParaRPr lang="zh-CN" altLang="en-US" sz="280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050290"/>
            <a:ext cx="10536555" cy="4399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70" y="5353685"/>
            <a:ext cx="3026410" cy="1478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46760" y="444500"/>
            <a:ext cx="247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</a:rPr>
              <a:t>首页</a:t>
            </a:r>
            <a:r>
              <a:rPr lang="en-US" altLang="zh-CN" sz="2800">
                <a:solidFill>
                  <a:srgbClr val="00B0F0"/>
                </a:solidFill>
              </a:rPr>
              <a:t>-</a:t>
            </a:r>
            <a:r>
              <a:rPr lang="zh-CN" altLang="en-US" sz="2800">
                <a:solidFill>
                  <a:srgbClr val="00B0F0"/>
                </a:solidFill>
              </a:rPr>
              <a:t>各模块</a:t>
            </a:r>
            <a:endParaRPr lang="zh-CN" altLang="en-US" sz="280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2755" y="1133475"/>
            <a:ext cx="5320030" cy="2331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404620"/>
            <a:ext cx="6331585" cy="2060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" y="3960495"/>
            <a:ext cx="5638165" cy="253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70" y="4043045"/>
            <a:ext cx="5552440" cy="2259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18820" y="430530"/>
            <a:ext cx="442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</a:rPr>
              <a:t>房源</a:t>
            </a:r>
            <a:r>
              <a:rPr lang="en-US" altLang="zh-CN" sz="2400">
                <a:solidFill>
                  <a:srgbClr val="00B0F0"/>
                </a:solidFill>
              </a:rPr>
              <a:t>-</a:t>
            </a:r>
            <a:r>
              <a:rPr lang="zh-CN" altLang="en-US" sz="2400">
                <a:solidFill>
                  <a:srgbClr val="00B0F0"/>
                </a:solidFill>
              </a:rPr>
              <a:t>展示民宿，浏览单个民宿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718945"/>
            <a:ext cx="10369550" cy="4787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7"/>
  <p:tag name="KSO_WM_UNIT_HIGHLIGHT" val="0"/>
  <p:tag name="KSO_WM_UNIT_COMPATIBLE" val="0"/>
  <p:tag name="KSO_WM_DIAGRAM_GROUP_CODE" val="l1_1"/>
  <p:tag name="KSO_WM_UNIT_ID" val="custom20185037_11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5037_11*l_h_i*1_1_1"/>
  <p:tag name="KSO_WM_UNIT_LAYERLEVEL" val="1_1_1"/>
  <p:tag name="KSO_WM_DIAGRAM_GROUP_CODE" val="l1-1"/>
  <p:tag name="KSO_WM_UNIT_FILL_FORE_SCHEMECOLOR_INDEX" val="9"/>
  <p:tag name="KSO_WM_UNI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5037_11*l_h_i*1_1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5037_11*l_h_i*1_2_1"/>
  <p:tag name="KSO_WM_UNIT_LAYERLEVEL" val="1_1_1"/>
  <p:tag name="KSO_WM_DIAGRAM_GROUP_CODE" val="l1-1"/>
  <p:tag name="KSO_WM_UNIT_FILL_FORE_SCHEMECOLOR_INDEX" val="9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2_2"/>
  <p:tag name="KSO_WM_UNIT_ID" val="custom20185037_11*l_h_i*1_2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3_1"/>
  <p:tag name="KSO_WM_UNIT_ID" val="custom20185037_11*l_h_i*1_3_1"/>
  <p:tag name="KSO_WM_UNIT_LAYERLEVEL" val="1_1_1"/>
  <p:tag name="KSO_WM_DIAGRAM_GROUP_CODE" val="l1-1"/>
  <p:tag name="KSO_WM_UNIT_FILL_FORE_SCHEMECOLOR_INDEX" val="9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3_2"/>
  <p:tag name="KSO_WM_UNIT_ID" val="custom20185037_11*l_h_i*1_3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4_1"/>
  <p:tag name="KSO_WM_UNIT_ID" val="custom20185037_11*l_h_i*1_4_1"/>
  <p:tag name="KSO_WM_UNIT_LAYERLEVEL" val="1_1_1"/>
  <p:tag name="KSO_WM_DIAGRAM_GROUP_CODE" val="l1-1"/>
  <p:tag name="KSO_WM_UNIT_FILL_FORE_SCHEMECOLOR_INDEX" val="9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4_2"/>
  <p:tag name="KSO_WM_UNIT_ID" val="custom20185037_11*l_h_i*1_4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5_1"/>
  <p:tag name="KSO_WM_UNIT_ID" val="custom20185037_11*l_h_i*1_5_1"/>
  <p:tag name="KSO_WM_UNIT_LAYERLEVEL" val="1_1_1"/>
  <p:tag name="KSO_WM_DIAGRAM_GROUP_CODE" val="l1-1"/>
  <p:tag name="KSO_WM_UNIT_FILL_FORE_SCHEMECOLOR_INDEX" val="9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TEMPLATE_CATEGORY" val="custom"/>
  <p:tag name="KSO_WM_TEMPLATE_INDEX" val="20185037"/>
  <p:tag name="KSO_WM_UNIT_CLEAR" val="1"/>
  <p:tag name="KSO_WM_TAG_VERSION" val="1.0"/>
  <p:tag name="KSO_WM_BEAUTIFY_FLAG" val="#wm#"/>
  <p:tag name="KSO_WM_UNIT_TYPE" val="l_h_i"/>
  <p:tag name="KSO_WM_UNIT_INDEX" val="1_5_2"/>
  <p:tag name="KSO_WM_UNIT_ID" val="custom20185037_11*l_h_i*1_5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l_h_f"/>
  <p:tag name="KSO_WM_UNIT_INDEX" val="1_1_1"/>
  <p:tag name="KSO_WM_UNIT_ID" val="custom20185037_11*l_h_f*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l_h_f"/>
  <p:tag name="KSO_WM_UNIT_INDEX" val="1_3_1"/>
  <p:tag name="KSO_WM_UNIT_ID" val="custom20185037_11*l_h_f*1_3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l_h_f"/>
  <p:tag name="KSO_WM_UNIT_INDEX" val="1_5_1"/>
  <p:tag name="KSO_WM_UNIT_ID" val="custom20185037_11*l_h_f*1_5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l_h_f"/>
  <p:tag name="KSO_WM_UNIT_INDEX" val="1_4_1"/>
  <p:tag name="KSO_WM_UNIT_ID" val="custom20185037_11*l_h_f*1_4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l_h_f"/>
  <p:tag name="KSO_WM_UNIT_INDEX" val="1_2_1"/>
  <p:tag name="KSO_WM_UNIT_ID" val="custom20185037_11*l_h_f*1_2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5037"/>
  <p:tag name="KSO_WM_SLIDE_ID" val="custom20185037_11"/>
  <p:tag name="KSO_WM_SLIDE_INDEX" val="11"/>
  <p:tag name="KSO_WM_DIAGRAM_GROUP_CODE" val="l1-1"/>
</p:tagLst>
</file>

<file path=ppt/tags/tag27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ID" val="custom20185037_2*a*1"/>
  <p:tag name="KSO_WM_UNIT_TYPE" val="a"/>
</p:tagLst>
</file>

<file path=ppt/tags/tag28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400"/>
  <p:tag name="KSO_WM_UNIT_PRESET_TEXT_INDEX" val="5"/>
  <p:tag name="KSO_WM_UNIT_CLEAR" val="0"/>
  <p:tag name="KSO_WM_UNIT_COMPATIBLE" val="0"/>
  <p:tag name="KSO_WM_UNIT_HIGHLIGHT" val="0"/>
  <p:tag name="KSO_WM_UNIT_VALUE" val="440"/>
  <p:tag name="KSO_WM_UNIT_LAYERLEVEL" val="1"/>
  <p:tag name="KSO_WM_UNIT_INDEX" val="1"/>
  <p:tag name="KSO_WM_UNIT_ID" val="custom20185037_2*f*1"/>
  <p:tag name="KSO_WM_UNIT_TYPE" val="f"/>
</p:tagLst>
</file>

<file path=ppt/tags/tag29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5037_2"/>
  <p:tag name="KSO_WM_TAG_VERSION" val="1.0"/>
  <p:tag name="KSO_WM_TEMPLATE_INDEX" val="20185037"/>
  <p:tag name="KSO_WM_TEMPLATE_CATEGORY" val="custom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SLIDE_SIZE" val="790*404"/>
  <p:tag name="KSO_WM_SLIDE_POSITION" val="75*103"/>
  <p:tag name="KSO_WM_SLIDE_LAYOUT_CNT" val="1_1_1"/>
  <p:tag name="KSO_WM_SLIDE_LAYOUT" val="a_f_d"/>
  <p:tag name="KSO_WM_BEAUTIFY_FLAG" val="#wm#"/>
  <p:tag name="KSO_WM_SLIDE_TYPE" val="text"/>
  <p:tag name="KSO_WM_SLIDE_ITEM_CNT" val="2"/>
  <p:tag name="KSO_WM_SLIDE_INDEX" val="5"/>
  <p:tag name="KSO_WM_SLIDE_ID" val="custom20185037_5"/>
  <p:tag name="KSO_WM_TAG_VERSION" val="1.0"/>
  <p:tag name="KSO_WM_TEMPLATE_INDEX" val="20185037"/>
  <p:tag name="KSO_WM_TEMPLATE_CATEGORY" val="custom"/>
</p:tagLst>
</file>

<file path=ppt/tags/tag31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a"/>
  <p:tag name="KSO_WM_UNIT_INDEX" val="1"/>
  <p:tag name="KSO_WM_UNIT_ID" val="custom20185037_17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2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a"/>
  <p:tag name="KSO_WM_UNIT_INDEX" val="3"/>
  <p:tag name="KSO_WM_UNIT_ID" val="custom20185037_17*a*3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3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TYPE" val="a"/>
  <p:tag name="KSO_WM_UNIT_INDEX" val="4"/>
  <p:tag name="KSO_WM_UNIT_ID" val="custom20185037_17*a*4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37_18*i*2"/>
  <p:tag name="KSO_WM_TEMPLATE_CATEGORY" val="custom"/>
  <p:tag name="KSO_WM_TEMPLATE_INDEX" val="20185037"/>
  <p:tag name="KSO_WM_UNIT_INDEX" val="2"/>
</p:tagLst>
</file>

<file path=ppt/tags/tag35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5037_18*a*1"/>
  <p:tag name="KSO_WM_UNIT_TYPE" val="a"/>
</p:tagLst>
</file>

<file path=ppt/tags/tag36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SLIDE_ID" val="custom20185037_17"/>
  <p:tag name="KSO_WM_SLIDE_INDEX" val="17"/>
  <p:tag name="KSO_WM_SLIDE_ITEM_CNT" val="4"/>
  <p:tag name="KSO_WM_SLIDE_LAYOUT" val="a_o"/>
  <p:tag name="KSO_WM_SLIDE_LAYOUT_CNT" val="4_1"/>
  <p:tag name="KSO_WM_SLIDE_TYPE" val="text"/>
  <p:tag name="KSO_WM_BEAUTIFY_FLAG" val="#wm#"/>
  <p:tag name="KSO_WM_SLIDE_POSITION" val="34*108"/>
  <p:tag name="KSO_WM_SLIDE_SIZE" val="891*346"/>
  <p:tag name="KSO_WM_DIAGRAM_GROUP_CODE" val="o1-1"/>
</p:tagLst>
</file>

<file path=ppt/tags/tag37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5037_18*a*1"/>
  <p:tag name="KSO_WM_UNIT_TYPE" val="a"/>
</p:tagLst>
</file>

<file path=ppt/tags/tag38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5037_18*f*1"/>
  <p:tag name="KSO_WM_UNIT_TYPE" val="f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37_18*i*2"/>
  <p:tag name="KSO_WM_TEMPLATE_CATEGORY" val="custom"/>
  <p:tag name="KSO_WM_TEMPLATE_INDEX" val="20185037"/>
  <p:tag name="KSO_WM_UNIT_INDEX" val="2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5037"/>
</p:tagLst>
</file>

<file path=ppt/tags/tag40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18"/>
  <p:tag name="KSO_WM_SLIDE_ID" val="custom20185037_18"/>
  <p:tag name="KSO_WM_TAG_VERSION" val="1.0"/>
  <p:tag name="KSO_WM_TEMPLATE_INDEX" val="20185037"/>
  <p:tag name="KSO_WM_TEMPLATE_CATEGORY" val="custom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37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5037"/>
</p:tagLst>
</file>

<file path=ppt/tags/tag50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5037_18*a*1"/>
  <p:tag name="KSO_WM_UNIT_TYPE" val="a"/>
</p:tagLst>
</file>

<file path=ppt/tags/tag51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5037_18*f*1"/>
  <p:tag name="KSO_WM_UNIT_TYPE" val="f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37_18*i*2"/>
  <p:tag name="KSO_WM_TEMPLATE_CATEGORY" val="custom"/>
  <p:tag name="KSO_WM_TEMPLATE_INDEX" val="20185037"/>
  <p:tag name="KSO_WM_UNIT_INDEX" val="2"/>
</p:tagLst>
</file>

<file path=ppt/tags/tag53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18"/>
  <p:tag name="KSO_WM_SLIDE_ID" val="custom20185037_18"/>
  <p:tag name="KSO_WM_TAG_VERSION" val="1.0"/>
  <p:tag name="KSO_WM_TEMPLATE_INDEX" val="20185037"/>
  <p:tag name="KSO_WM_TEMPLATE_CATEGORY" val="custom"/>
</p:tagLst>
</file>

<file path=ppt/tags/tag54.xml><?xml version="1.0" encoding="utf-8"?>
<p:tagLst xmlns:p="http://schemas.openxmlformats.org/presentationml/2006/main">
  <p:tag name="KSO_WM_TEMPLATE_CATEGORY" val="custom"/>
  <p:tag name="KSO_WM_TEMPLATE_INDEX" val="20185037"/>
  <p:tag name="KSO_WM_UNIT_TYPE" val="a"/>
  <p:tag name="KSO_WM_UNIT_INDEX" val="1"/>
  <p:tag name="KSO_WM_UNIT_ID" val="custom20185037_20*a*1"/>
  <p:tag name="KSO_WM_UNIT_LAYERLEVEL" val="1"/>
  <p:tag name="KSO_WM_UNIT_VALUE" val="1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S FOR WATCHING"/>
</p:tagLst>
</file>

<file path=ppt/tags/tag55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SLIDE_ID" val="custom20185037_20"/>
  <p:tag name="KSO_WM_SLIDE_INDEX" val="20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6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BEAUTIFY_FLAG" val="#wm#"/>
  <p:tag name="KSO_WM_TEMPLATE_THUMBS_INDEX" val="1、6、12、14、4、5、13、20"/>
</p:tagLst>
</file>

<file path=ppt/tags/tag7.xml><?xml version="1.0" encoding="utf-8"?>
<p:tagLst xmlns:p="http://schemas.openxmlformats.org/presentationml/2006/main">
  <p:tag name="KSO_WM_TEMPLATE_CATEGORY" val="custom"/>
  <p:tag name="KSO_WM_TEMPLATE_INDEX" val="20185037"/>
  <p:tag name="KSO_WM_UNIT_TYPE" val="a"/>
  <p:tag name="KSO_WM_UNIT_INDEX" val="1"/>
  <p:tag name="KSO_WM_UNIT_ID" val="custom20185037_1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黑白建筑工作报告"/>
</p:tagLst>
</file>

<file path=ppt/tags/tag8.xml><?xml version="1.0" encoding="utf-8"?>
<p:tagLst xmlns:p="http://schemas.openxmlformats.org/presentationml/2006/main">
  <p:tag name="KSO_WM_TEMPLATE_CATEGORY" val="custom"/>
  <p:tag name="KSO_WM_TEMPLATE_INDEX" val="20185037"/>
  <p:tag name="KSO_WM_UNIT_TYPE" val="b"/>
  <p:tag name="KSO_WM_UNIT_INDEX" val="1"/>
  <p:tag name="KSO_WM_UNIT_ID" val="custom20185037_1*b*1"/>
  <p:tag name="KSO_WM_UNIT_LAYERLEVEL" val="1"/>
  <p:tag name="KSO_WM_UNIT_VALUE" val="3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适用于工作汇报、新年计划、年终总结、述职报告"/>
</p:tagLst>
</file>

<file path=ppt/tags/tag9.xml><?xml version="1.0" encoding="utf-8"?>
<p:tagLst xmlns:p="http://schemas.openxmlformats.org/presentationml/2006/main">
  <p:tag name="KSO_WM_TEMPLATE_CATEGORY" val="custom"/>
  <p:tag name="KSO_WM_TEMPLATE_INDEX" val="20185037"/>
  <p:tag name="KSO_WM_TAG_VERSION" val="1.0"/>
  <p:tag name="KSO_WM_SLIDE_ID" val="custom2018503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6、12、14、4、5、13、20、"/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86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F0000"/>
      </a:accent2>
      <a:accent3>
        <a:srgbClr val="4A4F4F"/>
      </a:accent3>
      <a:accent4>
        <a:srgbClr val="91969B"/>
      </a:accent4>
      <a:accent5>
        <a:srgbClr val="4A4F4F"/>
      </a:accent5>
      <a:accent6>
        <a:srgbClr val="FFFFFF"/>
      </a:accent6>
      <a:hlink>
        <a:srgbClr val="4A4F4F"/>
      </a:hlink>
      <a:folHlink>
        <a:srgbClr val="BFBFBF"/>
      </a:folHlink>
    </a:clrScheme>
    <a:fontScheme name="meur1tl0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WPS 演示</Application>
  <PresentationFormat>宽屏</PresentationFormat>
  <Paragraphs>95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黑体</vt:lpstr>
      <vt:lpstr>Arial Unicode MS</vt:lpstr>
      <vt:lpstr>等线</vt:lpstr>
      <vt:lpstr>Office 主题​​</vt:lpstr>
      <vt:lpstr>1_Office 主题​​</vt:lpstr>
      <vt:lpstr>民宿租赁系统的设计与实现</vt:lpstr>
      <vt:lpstr>PowerPoint 演示文稿</vt:lpstr>
      <vt:lpstr>选题与需求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谢谢指导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ul.summer</cp:lastModifiedBy>
  <cp:revision>460</cp:revision>
  <dcterms:created xsi:type="dcterms:W3CDTF">2017-08-03T09:01:00Z</dcterms:created>
  <dcterms:modified xsi:type="dcterms:W3CDTF">2019-04-23T05:51:50Z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